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3" r:id="rId15"/>
    <p:sldId id="294" r:id="rId16"/>
    <p:sldId id="295" r:id="rId17"/>
    <p:sldId id="296" r:id="rId18"/>
    <p:sldId id="35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5BA0"/>
    <a:srgbClr val="C04030"/>
    <a:srgbClr val="5C9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/>
    <p:restoredTop sz="95775"/>
  </p:normalViewPr>
  <p:slideViewPr>
    <p:cSldViewPr snapToGrid="0" snapToObjects="1">
      <p:cViewPr varScale="1">
        <p:scale>
          <a:sx n="112" d="100"/>
          <a:sy n="112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7" d="100"/>
          <a:sy n="157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34932-19A5-D544-A11C-6255A73FD85F}" type="datetimeFigureOut">
              <a:rPr lang="de-DE" smtClean="0"/>
              <a:t>17.08.23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25E4C-51FE-D14D-958F-F2175FE890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35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8788-9EE0-FA44-B88A-B1145B53D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A0DAF-10CF-4744-B7A2-C7FBA0081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848A9-1567-AF42-B5C5-E971C5CE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49A79-33C8-AF4A-9247-9C57FDB1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42A95-06A7-8C48-93A1-3E4A2B2B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60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732-0DA0-CC4C-9751-25C0F63F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EBDED-75F1-0840-892D-5BF51983B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19587-6426-3745-9DBD-EC3C0C2A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C085F-15BE-F440-93B0-EE773F2C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D6237-A7DB-DC4A-BA3B-AE8778AC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720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2D0A69-013D-2842-9EE8-204D75883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37A9D-BE67-9549-B647-8DC22430C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02D8F-9CE1-9940-82B3-27BFB085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973F1-999D-7440-8764-5088292D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4F445-B16F-F24B-A949-754781195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2458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2EF7-D53F-DE44-B64E-3D10857C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CD3F-4EF8-C947-B372-4D511F8FB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4ABBF-0D34-4B47-93DF-4508866C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7787E-E233-4143-B25A-046A1700A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7DD2-F8AA-5A40-9464-8E8B60AB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14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CC41-7483-7345-94B7-DD308CE18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B1B24-6DE7-FC48-885C-9AF2152D3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7EA7B-3BF1-374B-8A82-01D915B7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5FD5E-DFB5-A24B-A58D-53F8A52F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A2F6F-8236-3447-812D-BB3E78E3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409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EA6B-4D71-984B-929B-0144437CA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CC80-0764-7E4F-9950-53C853CDF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2DCA-43EC-054E-8553-2428E1FDF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E064F-B8E0-1641-9B4A-95061AD0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3025C-5871-0B48-B216-3A04E1014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A886A-6713-184F-BC6D-84981E638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558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C0C2-F884-0C48-8B58-1874F71D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42FA1-22C3-B74A-B7D6-D668DDF5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F466D-BDAB-C940-B477-6321D1094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3BC76-3016-CC46-844C-F243F8BCA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96F77-ADB6-5046-BB91-FD2B2FB4B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1615C-7F89-5E4E-9994-991C09D73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FEF9B-6B2C-FE44-B2FC-23160F99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43078E-B489-DF41-951A-B9690B6F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79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C0E9-32BD-E843-9C55-91646051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094C7-B8F8-5C40-9DFD-9AF4EBE4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AADD7-B136-2446-B57A-BCBB38E8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FBDAA-6CCE-BF46-8D68-5E5F0A25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977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5A1ABC-9026-814C-B259-7A44182E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95443-9ADA-5C46-8D50-A349DE4E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F1E25-46BB-1540-96E4-D6650BEC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52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DAE4-6CBA-6041-AB35-29E6E28F8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15997-EC1D-5C43-A985-3837E0E2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96607-61E7-5D48-984E-0ADC3C58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0CC19-42A3-0A4F-B553-818F7787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11089-DD3D-C14C-882C-A5F892596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7EA42-9516-FF43-A726-89E56303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377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720B-A930-5243-8409-6118468D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392391-F890-6B49-A706-09B974B27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30AC-82A2-C34A-B557-255ED4A78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8E7E3-9A37-1F48-9C53-3D4EBE71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6DA6F-E017-6642-972A-05242361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470AC-17DD-144C-995A-4A3E661A9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829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E670C-AB9B-E64E-95D1-E5851449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C312A-FD15-8F43-90A3-49C41DBDD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30FE-CB17-B745-8A43-3E0EB67C81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CCEDC-36D0-414A-A4DB-FAD6FF552D5B}" type="datetimeFigureOut">
              <a:rPr lang="de-CH" smtClean="0"/>
              <a:t>17.08.23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73B71-BFCF-6643-9EF0-383D74B3F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52A36-791F-494D-8EDC-0C8A14179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5763B-F527-A04A-AB0D-067FF820C026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27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sueddeutsche.de/projekte/artikel/politik/was-die-klimakrise-wirklich-bedeutet-e946076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interaktiv.tagesanzeiger.ch/2020/covid-19-ausbruch-im-vergleich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raphics.reuters.com/HEALTH-CORONAVIRUS/USA-CASUALTIES-CHRONOLOGY/xklpyomnrpg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ytimes.com/2022/11/16/upshot/trump-effect-midterm-election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times.com/interactive/2014/06/05/upshot/how-the-recession-reshaped-the-economy-in-255-chart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times.com/interactive/2017/01/15/us/politics/you-draw-obama-legacy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atlantic.com/politics/archive/2015/01/the-language-of-the-state-of-the-union/384575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bbc.co.uk/news/uk-1597572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zz.ch/inland-sommerserie-schweizer-karten-interaktiv/vergleich-restaurantnamen-in-der-schweiz-ld.7033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nytimes.com/interactive/2014/06/05/upshot/how-the-recession-reshaped-the-economy-in-255-chart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heatlantic.com/politics/archive/2015/01/the-language-of-the-state-of-the-union/384575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cij.org/investigations/panama-paper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nytimes.com/interactive/2017/01/15/us/politics/you-draw-obama-legacy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ashingtonpost.com/graphics/2018/national/segregation-us-citie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52DB-51F5-3C46-83E6-11224989B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1538"/>
            <a:ext cx="9144000" cy="2767013"/>
          </a:xfrm>
        </p:spPr>
        <p:txBody>
          <a:bodyPr>
            <a:normAutofit/>
          </a:bodyPr>
          <a:lstStyle/>
          <a:p>
            <a:r>
              <a:rPr lang="de-CH" sz="2400" dirty="0"/>
              <a:t>MAZ Luzern</a:t>
            </a:r>
            <a:br>
              <a:rPr lang="de-CH" sz="2400" dirty="0"/>
            </a:br>
            <a:r>
              <a:rPr lang="de-CH" sz="1800" dirty="0"/>
              <a:t>CAS Datenjournalismus</a:t>
            </a:r>
            <a:br>
              <a:rPr lang="de-CH" sz="1800" dirty="0"/>
            </a:br>
            <a:br>
              <a:rPr lang="de-CH" sz="1800" dirty="0"/>
            </a:br>
            <a:br>
              <a:rPr lang="de-CH" sz="1800" dirty="0"/>
            </a:br>
            <a:r>
              <a:rPr lang="de-CH" sz="8000" b="1" dirty="0"/>
              <a:t>Eine kleine Zeitreise </a:t>
            </a:r>
            <a:endParaRPr lang="de-CH" sz="8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1CC9D-758E-FA49-B8F1-32E0CA688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7200"/>
            <a:ext cx="9144000" cy="990600"/>
          </a:xfrm>
        </p:spPr>
        <p:txBody>
          <a:bodyPr/>
          <a:lstStyle/>
          <a:p>
            <a:r>
              <a:rPr lang="de-CH" dirty="0"/>
              <a:t>Simon Schmid</a:t>
            </a:r>
          </a:p>
          <a:p>
            <a:r>
              <a:rPr lang="de-CH" dirty="0"/>
              <a:t>4. September 2023</a:t>
            </a:r>
          </a:p>
        </p:txBody>
      </p:sp>
    </p:spTree>
    <p:extLst>
      <p:ext uri="{BB962C8B-B14F-4D97-AF65-F5344CB8AC3E}">
        <p14:creationId xmlns:p14="http://schemas.microsoft.com/office/powerpoint/2010/main" val="1424483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2019</a:t>
            </a:r>
            <a:br>
              <a:rPr lang="de-CH" dirty="0"/>
            </a:br>
            <a:r>
              <a:rPr lang="de-CH" sz="2800" dirty="0"/>
              <a:t>Süddeutsche: «</a:t>
            </a:r>
            <a:r>
              <a:rPr lang="de-CH" sz="2800" dirty="0">
                <a:hlinkClick r:id="rId2"/>
              </a:rPr>
              <a:t>Anatomie einer Katastrophe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0D618-4516-3E4C-8AFD-33B1FDC4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28924"/>
            <a:ext cx="6414019" cy="2881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D167D-7EFE-E544-9131-F8D945536965}"/>
              </a:ext>
            </a:extLst>
          </p:cNvPr>
          <p:cNvSpPr txBox="1"/>
          <p:nvPr/>
        </p:nvSpPr>
        <p:spPr>
          <a:xfrm>
            <a:off x="7567613" y="2702190"/>
            <a:ext cx="4457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Visuell unterstützter Erklär-Journalismus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Überwiegend linear organisierte Interaktion (</a:t>
            </a:r>
            <a:r>
              <a:rPr lang="de-CH" sz="2000" dirty="0" err="1"/>
              <a:t>Scrollytelling</a:t>
            </a:r>
            <a:r>
              <a:rPr lang="de-CH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319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2020</a:t>
            </a:r>
            <a:br>
              <a:rPr lang="de-CH" dirty="0"/>
            </a:br>
            <a:r>
              <a:rPr lang="de-CH" sz="2800" dirty="0"/>
              <a:t>Tages-Anzeiger: «</a:t>
            </a:r>
            <a:r>
              <a:rPr lang="de-CH" sz="2800" dirty="0">
                <a:hlinkClick r:id="rId2"/>
              </a:rPr>
              <a:t>Die neusten Zahlen zur Corona-Pandemie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EE6B1-CAE9-2947-8E5A-113DD7E1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5951"/>
            <a:ext cx="5776913" cy="3927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FAF3B4-AA5B-144C-8DED-560A75D2D25E}"/>
              </a:ext>
            </a:extLst>
          </p:cNvPr>
          <p:cNvSpPr txBox="1"/>
          <p:nvPr/>
        </p:nvSpPr>
        <p:spPr>
          <a:xfrm>
            <a:off x="6896101" y="2687903"/>
            <a:ext cx="4457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Real-Time Online-</a:t>
            </a:r>
            <a:r>
              <a:rPr lang="de-CH" sz="2000" dirty="0" err="1"/>
              <a:t>Datenaggregierung</a:t>
            </a:r>
            <a:r>
              <a:rPr lang="de-CH" sz="2000" dirty="0"/>
              <a:t> (diverse offizielle Quellen)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Umfangreiche explorative Datenvisualisierungen (Dashboards)</a:t>
            </a:r>
          </a:p>
        </p:txBody>
      </p:sp>
    </p:spTree>
    <p:extLst>
      <p:ext uri="{BB962C8B-B14F-4D97-AF65-F5344CB8AC3E}">
        <p14:creationId xmlns:p14="http://schemas.microsoft.com/office/powerpoint/2010/main" val="339576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2021</a:t>
            </a:r>
            <a:br>
              <a:rPr lang="de-CH" dirty="0"/>
            </a:br>
            <a:r>
              <a:rPr lang="de-CH" sz="2800" dirty="0"/>
              <a:t>Reuters: «</a:t>
            </a:r>
            <a:r>
              <a:rPr lang="de-CH" sz="2800" dirty="0">
                <a:hlinkClick r:id="rId2"/>
              </a:rPr>
              <a:t>500,000 </a:t>
            </a:r>
            <a:r>
              <a:rPr lang="de-CH" sz="2800" dirty="0" err="1">
                <a:hlinkClick r:id="rId2"/>
              </a:rPr>
              <a:t>Lives</a:t>
            </a:r>
            <a:r>
              <a:rPr lang="de-CH" sz="2800" dirty="0">
                <a:hlinkClick r:id="rId2"/>
              </a:rPr>
              <a:t> Lost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88207-76FB-524A-AB96-538963935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7450"/>
            <a:ext cx="5596243" cy="3100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9D2ED-4904-314E-999B-071180FC7202}"/>
              </a:ext>
            </a:extLst>
          </p:cNvPr>
          <p:cNvSpPr txBox="1"/>
          <p:nvPr/>
        </p:nvSpPr>
        <p:spPr>
          <a:xfrm>
            <a:off x="6434443" y="2457450"/>
            <a:ext cx="4457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Daten als Vektor für Emotionen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Arrangement von Text und Grafik</a:t>
            </a:r>
          </a:p>
        </p:txBody>
      </p:sp>
    </p:spTree>
    <p:extLst>
      <p:ext uri="{BB962C8B-B14F-4D97-AF65-F5344CB8AC3E}">
        <p14:creationId xmlns:p14="http://schemas.microsoft.com/office/powerpoint/2010/main" val="237166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2022</a:t>
            </a:r>
            <a:br>
              <a:rPr lang="de-CH" dirty="0"/>
            </a:br>
            <a:r>
              <a:rPr lang="de-CH" sz="2800" dirty="0"/>
              <a:t>NY Times: «</a:t>
            </a:r>
            <a:r>
              <a:rPr lang="de-CH" sz="2800" dirty="0" err="1">
                <a:hlinkClick r:id="rId2"/>
              </a:rPr>
              <a:t>Trump’s</a:t>
            </a:r>
            <a:r>
              <a:rPr lang="de-CH" sz="2800" dirty="0">
                <a:hlinkClick r:id="rId2"/>
              </a:rPr>
              <a:t> Drag on </a:t>
            </a:r>
            <a:r>
              <a:rPr lang="de-CH" sz="2800" dirty="0" err="1">
                <a:hlinkClick r:id="rId2"/>
              </a:rPr>
              <a:t>Republicans</a:t>
            </a:r>
            <a:r>
              <a:rPr lang="de-CH" sz="2800" dirty="0">
                <a:hlinkClick r:id="rId2"/>
              </a:rPr>
              <a:t> </a:t>
            </a:r>
            <a:r>
              <a:rPr lang="de-CH" sz="2800" dirty="0" err="1">
                <a:hlinkClick r:id="rId2"/>
              </a:rPr>
              <a:t>Quantified</a:t>
            </a:r>
            <a:r>
              <a:rPr lang="de-CH" sz="2800" dirty="0">
                <a:hlinkClick r:id="rId2"/>
              </a:rPr>
              <a:t>: A </a:t>
            </a:r>
            <a:r>
              <a:rPr lang="de-CH" sz="2800" dirty="0" err="1">
                <a:hlinkClick r:id="rId2"/>
              </a:rPr>
              <a:t>Five</a:t>
            </a:r>
            <a:r>
              <a:rPr lang="de-CH" sz="2800" dirty="0">
                <a:hlinkClick r:id="rId2"/>
              </a:rPr>
              <a:t>-Point Penalty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BF319-8449-A441-8170-F9ECFEF7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14600"/>
            <a:ext cx="6002299" cy="3286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235315-D574-A847-ACCC-A29DC1754A53}"/>
              </a:ext>
            </a:extLst>
          </p:cNvPr>
          <p:cNvSpPr txBox="1"/>
          <p:nvPr/>
        </p:nvSpPr>
        <p:spPr>
          <a:xfrm>
            <a:off x="7215188" y="3043237"/>
            <a:ext cx="4457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 err="1"/>
              <a:t>Sophistizierte</a:t>
            </a:r>
            <a:r>
              <a:rPr lang="de-CH" sz="2000" dirty="0"/>
              <a:t> Datenanalyse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Simple Botschaft, klare Grafiksprache</a:t>
            </a:r>
          </a:p>
        </p:txBody>
      </p:sp>
    </p:spTree>
    <p:extLst>
      <p:ext uri="{BB962C8B-B14F-4D97-AF65-F5344CB8AC3E}">
        <p14:creationId xmlns:p14="http://schemas.microsoft.com/office/powerpoint/2010/main" val="12553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8C84-3AB9-944D-BFB2-AF8DA97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err="1"/>
              <a:t>Learnings</a:t>
            </a:r>
            <a:r>
              <a:rPr lang="de-CH" b="1" dirty="0"/>
              <a:t> in der Rückschau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8A40-F770-3241-B10B-3C22D79F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CH" b="1" dirty="0"/>
              <a:t>1. Es geht immer noch um Storys</a:t>
            </a:r>
          </a:p>
          <a:p>
            <a:endParaRPr lang="de-CH" dirty="0"/>
          </a:p>
          <a:p>
            <a:r>
              <a:rPr lang="de-CH" dirty="0"/>
              <a:t>«Daten» an und für sich nicht spannend</a:t>
            </a:r>
          </a:p>
          <a:p>
            <a:endParaRPr lang="de-CH" dirty="0"/>
          </a:p>
          <a:p>
            <a:r>
              <a:rPr lang="de-CH" dirty="0"/>
              <a:t>Spannend ist die Geschichte, die man damit erzählt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/>
              <a:t>Grenzwertiges </a:t>
            </a:r>
            <a:r>
              <a:rPr lang="de-CH" dirty="0" err="1"/>
              <a:t>Bsp</a:t>
            </a:r>
            <a:r>
              <a:rPr lang="de-CH" dirty="0"/>
              <a:t> (Was ist die Story?): </a:t>
            </a:r>
            <a:r>
              <a:rPr lang="de-CH" dirty="0">
                <a:hlinkClick r:id="rId2"/>
              </a:rPr>
              <a:t>NY Times, 255 Recession-Charts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96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8C84-3AB9-944D-BFB2-AF8DA97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err="1"/>
              <a:t>Learnings</a:t>
            </a:r>
            <a:r>
              <a:rPr lang="de-CH" b="1" dirty="0"/>
              <a:t> in der Rückschau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8A40-F770-3241-B10B-3C22D79F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CH" b="1" dirty="0"/>
              <a:t>2. Es kommt auf die zündende Idee an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Es gibt nicht das eine Schema F für datenjournalistische Geschichten</a:t>
            </a:r>
          </a:p>
          <a:p>
            <a:endParaRPr lang="de-CH" dirty="0"/>
          </a:p>
          <a:p>
            <a:r>
              <a:rPr lang="de-CH" dirty="0"/>
              <a:t>Jede gute Datenstory ist speziell: Sie hat eine Daseinsberechtigung, weil sie auf ihre Weise einen ganz bestimmten Punkt macht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 err="1"/>
              <a:t>Bsp</a:t>
            </a:r>
            <a:r>
              <a:rPr lang="de-CH" dirty="0"/>
              <a:t>: </a:t>
            </a:r>
            <a:r>
              <a:rPr lang="de-CH" dirty="0">
                <a:hlinkClick r:id="rId2"/>
              </a:rPr>
              <a:t>NY Times, You draw it</a:t>
            </a:r>
            <a:r>
              <a:rPr lang="de-CH" dirty="0"/>
              <a:t>. Idee: Leute mit Vorurteilen konfrontieren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41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8C84-3AB9-944D-BFB2-AF8DA97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err="1"/>
              <a:t>Learnings</a:t>
            </a:r>
            <a:r>
              <a:rPr lang="de-CH" b="1" dirty="0"/>
              <a:t> in der Rückschau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8A40-F770-3241-B10B-3C22D79F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b="1" dirty="0"/>
              <a:t>3. Datenjournalismus findet an einer Schnittstelle statt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Es braucht: 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Fachwissen, um Daten zu beurteilen und Storys zu konzipieren</a:t>
            </a:r>
          </a:p>
          <a:p>
            <a:endParaRPr lang="de-CH" dirty="0"/>
          </a:p>
          <a:p>
            <a:r>
              <a:rPr lang="de-CH" dirty="0"/>
              <a:t>Daten-Skills für Beschaffung, Auswertung, Darstellung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/>
              <a:t>Entsprechend ist Teamarbeit essenziell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8656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8C84-3AB9-944D-BFB2-AF8DA97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err="1"/>
              <a:t>Learnings</a:t>
            </a:r>
            <a:r>
              <a:rPr lang="de-CH" b="1" dirty="0"/>
              <a:t> in der Rückschau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8A40-F770-3241-B10B-3C22D79F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CH" b="1" dirty="0"/>
              <a:t>4. Keep </a:t>
            </a:r>
            <a:r>
              <a:rPr lang="de-CH" b="1" dirty="0" err="1"/>
              <a:t>it</a:t>
            </a:r>
            <a:r>
              <a:rPr lang="de-CH" b="1" dirty="0"/>
              <a:t> simple als Erfolgsrezept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So viel Komplexität wie nötig</a:t>
            </a:r>
          </a:p>
          <a:p>
            <a:endParaRPr lang="de-CH" dirty="0"/>
          </a:p>
          <a:p>
            <a:r>
              <a:rPr lang="de-CH" dirty="0"/>
              <a:t>So wenig Komplexität wie möglich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 err="1"/>
              <a:t>Bsp</a:t>
            </a:r>
            <a:r>
              <a:rPr lang="de-CH" dirty="0"/>
              <a:t>, das den Mix gut hinkriegt: </a:t>
            </a:r>
            <a:r>
              <a:rPr lang="de-CH" dirty="0" err="1"/>
              <a:t>Atlantic</a:t>
            </a:r>
            <a:r>
              <a:rPr lang="de-CH" dirty="0"/>
              <a:t>, </a:t>
            </a:r>
            <a:r>
              <a:rPr lang="de-CH" dirty="0">
                <a:hlinkClick r:id="rId2"/>
              </a:rPr>
              <a:t>State </a:t>
            </a:r>
            <a:r>
              <a:rPr lang="de-CH" dirty="0" err="1">
                <a:hlinkClick r:id="rId2"/>
              </a:rPr>
              <a:t>of</a:t>
            </a:r>
            <a:r>
              <a:rPr lang="de-CH" dirty="0">
                <a:hlinkClick r:id="rId2"/>
              </a:rPr>
              <a:t> </a:t>
            </a:r>
            <a:r>
              <a:rPr lang="de-CH" dirty="0" err="1">
                <a:hlinkClick r:id="rId2"/>
              </a:rPr>
              <a:t>the</a:t>
            </a:r>
            <a:r>
              <a:rPr lang="de-CH" dirty="0">
                <a:hlinkClick r:id="rId2"/>
              </a:rPr>
              <a:t> Union </a:t>
            </a:r>
            <a:r>
              <a:rPr lang="de-CH" dirty="0" err="1">
                <a:hlinkClick r:id="rId2"/>
              </a:rPr>
              <a:t>Addresses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9946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8C84-3AB9-944D-BFB2-AF8DA97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err="1"/>
              <a:t>Learnings</a:t>
            </a:r>
            <a:r>
              <a:rPr lang="de-CH" b="1" dirty="0"/>
              <a:t> in der Rückschau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8A40-F770-3241-B10B-3C22D79F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CH" b="1" dirty="0"/>
              <a:t>5. Datenjournalismus besteht nicht nur aus Megaprojekten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Auswertung von Riesen-Datensätzen, Super-</a:t>
            </a:r>
            <a:r>
              <a:rPr lang="de-CH" dirty="0" err="1"/>
              <a:t>fancy</a:t>
            </a:r>
            <a:r>
              <a:rPr lang="de-CH" dirty="0"/>
              <a:t>-interaktive Visualisierungen heimsen vielleicht die </a:t>
            </a:r>
            <a:r>
              <a:rPr lang="de-CH" dirty="0" err="1"/>
              <a:t>Journi</a:t>
            </a:r>
            <a:r>
              <a:rPr lang="de-CH" dirty="0"/>
              <a:t>-Preise ein </a:t>
            </a:r>
          </a:p>
          <a:p>
            <a:endParaRPr lang="de-CH" dirty="0"/>
          </a:p>
          <a:p>
            <a:r>
              <a:rPr lang="de-CH" dirty="0"/>
              <a:t>Aber im Alltag geht es auch kleiner und einfacher:</a:t>
            </a:r>
          </a:p>
          <a:p>
            <a:pPr lvl="1"/>
            <a:r>
              <a:rPr lang="de-CH" dirty="0"/>
              <a:t>In einem Datensatz ein passendes Fallbeispiel für Story gefunden</a:t>
            </a:r>
          </a:p>
          <a:p>
            <a:pPr lvl="1"/>
            <a:r>
              <a:rPr lang="de-CH" dirty="0"/>
              <a:t>Artikel mit einer simplen, aber aussagekräftigen Grafik ergänzt</a:t>
            </a:r>
          </a:p>
          <a:p>
            <a:pPr lvl="1"/>
            <a:r>
              <a:rPr lang="de-CH" dirty="0"/>
              <a:t>Anhand von Daten einen Thesen- oder Plausibilitätscheck gemacht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207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8C84-3AB9-944D-BFB2-AF8DA97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Eine kleine Zeitreise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8A40-F770-3241-B10B-3C22D79F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Datenjournalismus an sich gibt es schon lange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Ab etwa 2010 verschiebt sich der Fokus ins Web</a:t>
            </a:r>
          </a:p>
          <a:p>
            <a:endParaRPr lang="de-CH" dirty="0"/>
          </a:p>
          <a:p>
            <a:r>
              <a:rPr lang="de-CH" dirty="0"/>
              <a:t>2012: «Data </a:t>
            </a:r>
            <a:r>
              <a:rPr lang="de-CH" dirty="0" err="1"/>
              <a:t>Journalism</a:t>
            </a:r>
            <a:r>
              <a:rPr lang="de-CH" dirty="0"/>
              <a:t> Awards» erstmals vergeben</a:t>
            </a:r>
          </a:p>
          <a:p>
            <a:endParaRPr lang="de-CH" dirty="0"/>
          </a:p>
          <a:p>
            <a:r>
              <a:rPr lang="de-CH" dirty="0"/>
              <a:t>Seither: Viele neue Projekte, Erzählformen</a:t>
            </a:r>
          </a:p>
          <a:p>
            <a:endParaRPr lang="de-CH" dirty="0"/>
          </a:p>
          <a:p>
            <a:r>
              <a:rPr lang="de-CH" dirty="0"/>
              <a:t>Manches hat sich bewährt, anderes nicht</a:t>
            </a:r>
          </a:p>
        </p:txBody>
      </p:sp>
    </p:spTree>
    <p:extLst>
      <p:ext uri="{BB962C8B-B14F-4D97-AF65-F5344CB8AC3E}">
        <p14:creationId xmlns:p14="http://schemas.microsoft.com/office/powerpoint/2010/main" val="21807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2012</a:t>
            </a:r>
            <a:br>
              <a:rPr lang="de-CH" dirty="0"/>
            </a:br>
            <a:r>
              <a:rPr lang="de-CH" sz="2800" dirty="0"/>
              <a:t>BBC: «</a:t>
            </a:r>
            <a:r>
              <a:rPr lang="de-CH" sz="2800" dirty="0">
                <a:hlinkClick r:id="rId2"/>
              </a:rPr>
              <a:t>Every death on every road in Great Britain 1999-2010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6EB9AD-EB43-0649-AFB5-A705D34E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0493"/>
            <a:ext cx="7085105" cy="3893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BCA743-D770-EC4F-95CF-BDC8C899C674}"/>
              </a:ext>
            </a:extLst>
          </p:cNvPr>
          <p:cNvSpPr txBox="1"/>
          <p:nvPr/>
        </p:nvSpPr>
        <p:spPr>
          <a:xfrm>
            <a:off x="6515101" y="2950568"/>
            <a:ext cx="5186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Auswertung einer offiziellen Datenquelle (Polizeistatistik)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Kartografische Darstellung (Jeder Unfall in ganz UK ist eingezeichnet)</a:t>
            </a:r>
          </a:p>
        </p:txBody>
      </p:sp>
    </p:spTree>
    <p:extLst>
      <p:ext uri="{BB962C8B-B14F-4D97-AF65-F5344CB8AC3E}">
        <p14:creationId xmlns:p14="http://schemas.microsoft.com/office/powerpoint/2010/main" val="284644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2013</a:t>
            </a:r>
            <a:br>
              <a:rPr lang="de-CH" dirty="0"/>
            </a:br>
            <a:r>
              <a:rPr lang="de-CH" sz="2800" dirty="0"/>
              <a:t>NZZ: </a:t>
            </a:r>
            <a:r>
              <a:rPr lang="de-CH" sz="2800" dirty="0">
                <a:hlinkClick r:id="rId2"/>
              </a:rPr>
              <a:t>Das «Rössli» schlägt alle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B6D6A-3C4C-CC46-9921-8B2A5667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179" y="2085974"/>
            <a:ext cx="3458095" cy="408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3EC18-A08B-944A-8BFB-8D69268E1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57414"/>
            <a:ext cx="3350428" cy="4264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061E8-DC94-024C-83FE-369CC91D3F00}"/>
              </a:ext>
            </a:extLst>
          </p:cNvPr>
          <p:cNvSpPr txBox="1"/>
          <p:nvPr/>
        </p:nvSpPr>
        <p:spPr>
          <a:xfrm>
            <a:off x="7315201" y="2693393"/>
            <a:ext cx="44576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Elektronische Auswertung untypischer Quelle (Telefonbuch)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Textanalyse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Geografische Datenvisualisierung (</a:t>
            </a:r>
            <a:r>
              <a:rPr lang="de-CH" sz="2000" dirty="0" err="1"/>
              <a:t>Bubbles</a:t>
            </a:r>
            <a:r>
              <a:rPr lang="de-CH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018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2014</a:t>
            </a:r>
            <a:br>
              <a:rPr lang="de-CH" dirty="0"/>
            </a:br>
            <a:r>
              <a:rPr lang="de-CH" sz="2800" dirty="0"/>
              <a:t>NY Times: «</a:t>
            </a:r>
            <a:r>
              <a:rPr lang="de-CH" sz="2800" dirty="0">
                <a:hlinkClick r:id="rId2"/>
              </a:rPr>
              <a:t>How the Recession </a:t>
            </a:r>
            <a:r>
              <a:rPr lang="de-CH" sz="2800" dirty="0" err="1">
                <a:hlinkClick r:id="rId2"/>
              </a:rPr>
              <a:t>Reshaped</a:t>
            </a:r>
            <a:r>
              <a:rPr lang="de-CH" sz="2800" dirty="0">
                <a:hlinkClick r:id="rId2"/>
              </a:rPr>
              <a:t> </a:t>
            </a:r>
            <a:r>
              <a:rPr lang="de-CH" sz="2800" dirty="0" err="1">
                <a:hlinkClick r:id="rId2"/>
              </a:rPr>
              <a:t>the</a:t>
            </a:r>
            <a:r>
              <a:rPr lang="de-CH" sz="2800" dirty="0">
                <a:hlinkClick r:id="rId2"/>
              </a:rPr>
              <a:t> Economy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E40DB-9425-2143-BBED-6BE2E155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7475"/>
            <a:ext cx="5789314" cy="3671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294E1-A547-514A-A328-6C1AAF22F7FC}"/>
              </a:ext>
            </a:extLst>
          </p:cNvPr>
          <p:cNvSpPr txBox="1"/>
          <p:nvPr/>
        </p:nvSpPr>
        <p:spPr>
          <a:xfrm>
            <a:off x="7315201" y="2693393"/>
            <a:ext cx="4457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Daten im Detail </a:t>
            </a:r>
            <a:r>
              <a:rPr lang="de-CH" sz="2000" dirty="0" err="1"/>
              <a:t>explorierbar</a:t>
            </a: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Unkonventionelle Visualisierung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Interaktion mit </a:t>
            </a:r>
            <a:r>
              <a:rPr lang="de-CH" sz="2000" dirty="0" err="1"/>
              <a:t>Scrollytelling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94883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2015</a:t>
            </a:r>
            <a:br>
              <a:rPr lang="de-CH" dirty="0"/>
            </a:br>
            <a:r>
              <a:rPr lang="de-CH" sz="2800" dirty="0"/>
              <a:t>The </a:t>
            </a:r>
            <a:r>
              <a:rPr lang="de-CH" sz="2800" dirty="0" err="1"/>
              <a:t>Atlantic</a:t>
            </a:r>
            <a:r>
              <a:rPr lang="de-CH" sz="2800" dirty="0"/>
              <a:t>: «</a:t>
            </a:r>
            <a:r>
              <a:rPr lang="de-CH" sz="2800" dirty="0">
                <a:hlinkClick r:id="rId2"/>
              </a:rPr>
              <a:t>The Language </a:t>
            </a:r>
            <a:r>
              <a:rPr lang="de-CH" sz="2800" dirty="0" err="1">
                <a:hlinkClick r:id="rId2"/>
              </a:rPr>
              <a:t>of</a:t>
            </a:r>
            <a:r>
              <a:rPr lang="de-CH" sz="2800" dirty="0">
                <a:hlinkClick r:id="rId2"/>
              </a:rPr>
              <a:t> </a:t>
            </a:r>
            <a:r>
              <a:rPr lang="de-CH" sz="2800" dirty="0" err="1">
                <a:hlinkClick r:id="rId2"/>
              </a:rPr>
              <a:t>the</a:t>
            </a:r>
            <a:r>
              <a:rPr lang="de-CH" sz="2800" dirty="0">
                <a:hlinkClick r:id="rId2"/>
              </a:rPr>
              <a:t> State </a:t>
            </a:r>
            <a:r>
              <a:rPr lang="de-CH" sz="2800" dirty="0" err="1">
                <a:hlinkClick r:id="rId2"/>
              </a:rPr>
              <a:t>of</a:t>
            </a:r>
            <a:r>
              <a:rPr lang="de-CH" sz="2800" dirty="0">
                <a:hlinkClick r:id="rId2"/>
              </a:rPr>
              <a:t> </a:t>
            </a:r>
            <a:r>
              <a:rPr lang="de-CH" sz="2800" dirty="0" err="1">
                <a:hlinkClick r:id="rId2"/>
              </a:rPr>
              <a:t>the</a:t>
            </a:r>
            <a:r>
              <a:rPr lang="de-CH" sz="2800" dirty="0">
                <a:hlinkClick r:id="rId2"/>
              </a:rPr>
              <a:t> Union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116B6-AF91-494B-BAC3-96CD8949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700"/>
            <a:ext cx="5391378" cy="4086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98A2E-83B1-F24F-98B3-438250AB1E76}"/>
              </a:ext>
            </a:extLst>
          </p:cNvPr>
          <p:cNvSpPr txBox="1"/>
          <p:nvPr/>
        </p:nvSpPr>
        <p:spPr>
          <a:xfrm>
            <a:off x="6729414" y="2821980"/>
            <a:ext cx="4457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Analyse historischen Textkörpers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Interaktive Datenvisualisierung</a:t>
            </a:r>
          </a:p>
        </p:txBody>
      </p:sp>
    </p:spTree>
    <p:extLst>
      <p:ext uri="{BB962C8B-B14F-4D97-AF65-F5344CB8AC3E}">
        <p14:creationId xmlns:p14="http://schemas.microsoft.com/office/powerpoint/2010/main" val="330125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2016</a:t>
            </a:r>
            <a:br>
              <a:rPr lang="de-CH" dirty="0"/>
            </a:br>
            <a:r>
              <a:rPr lang="de-CH" sz="2800" dirty="0"/>
              <a:t>ICIJ: «</a:t>
            </a:r>
            <a:r>
              <a:rPr lang="de-CH" sz="2800" dirty="0">
                <a:hlinkClick r:id="rId2"/>
              </a:rPr>
              <a:t>Panama Papers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C9D10-9493-4449-94CA-3D5F97BB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7488"/>
            <a:ext cx="5857262" cy="2804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760CE-46C6-B646-8790-D6E4E4F0BFE0}"/>
              </a:ext>
            </a:extLst>
          </p:cNvPr>
          <p:cNvSpPr txBox="1"/>
          <p:nvPr/>
        </p:nvSpPr>
        <p:spPr>
          <a:xfrm>
            <a:off x="6896101" y="2757488"/>
            <a:ext cx="4457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International vernetzte Recherche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Aufbau einer grossen Datenbank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Processing von vielen Dokumenten</a:t>
            </a:r>
          </a:p>
        </p:txBody>
      </p:sp>
    </p:spTree>
    <p:extLst>
      <p:ext uri="{BB962C8B-B14F-4D97-AF65-F5344CB8AC3E}">
        <p14:creationId xmlns:p14="http://schemas.microsoft.com/office/powerpoint/2010/main" val="370945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2017</a:t>
            </a:r>
            <a:br>
              <a:rPr lang="de-CH" dirty="0"/>
            </a:br>
            <a:r>
              <a:rPr lang="de-CH" sz="2800" dirty="0"/>
              <a:t>NY Times: «</a:t>
            </a:r>
            <a:r>
              <a:rPr lang="de-CH" sz="2800" dirty="0">
                <a:hlinkClick r:id="rId2"/>
              </a:rPr>
              <a:t>What Got Better or Worse During Obama’s </a:t>
            </a:r>
            <a:r>
              <a:rPr lang="de-CH" sz="2800" dirty="0" err="1">
                <a:hlinkClick r:id="rId2"/>
              </a:rPr>
              <a:t>Presidency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E923E-83CA-B445-AA26-4BA408180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2528888"/>
            <a:ext cx="6696959" cy="4167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C39F95-B874-B149-A894-1008370E3ABB}"/>
              </a:ext>
            </a:extLst>
          </p:cNvPr>
          <p:cNvSpPr txBox="1"/>
          <p:nvPr/>
        </p:nvSpPr>
        <p:spPr>
          <a:xfrm>
            <a:off x="6896101" y="2757488"/>
            <a:ext cx="4457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Spielerischer Umgang mit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Interaktive Grafiken</a:t>
            </a:r>
          </a:p>
        </p:txBody>
      </p:sp>
    </p:spTree>
    <p:extLst>
      <p:ext uri="{BB962C8B-B14F-4D97-AF65-F5344CB8AC3E}">
        <p14:creationId xmlns:p14="http://schemas.microsoft.com/office/powerpoint/2010/main" val="947843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F76B-8254-6047-8A0C-45DF6844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2018</a:t>
            </a:r>
            <a:br>
              <a:rPr lang="de-CH" dirty="0"/>
            </a:br>
            <a:r>
              <a:rPr lang="de-CH" sz="2800" dirty="0"/>
              <a:t>Washington Post: «</a:t>
            </a:r>
            <a:r>
              <a:rPr lang="de-CH" sz="2800" dirty="0">
                <a:hlinkClick r:id="rId2"/>
              </a:rPr>
              <a:t>America is more diverse than ever — but still segregated</a:t>
            </a:r>
            <a:r>
              <a:rPr lang="de-CH" sz="2800" dirty="0"/>
              <a:t>»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25DBF-3960-C94C-9365-283972E30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87" y="2063665"/>
            <a:ext cx="5266076" cy="4238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D5872B-5A67-664D-8B9B-37168191B7EB}"/>
              </a:ext>
            </a:extLst>
          </p:cNvPr>
          <p:cNvSpPr txBox="1"/>
          <p:nvPr/>
        </p:nvSpPr>
        <p:spPr>
          <a:xfrm>
            <a:off x="6896101" y="2757488"/>
            <a:ext cx="4457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/>
              <a:t>Kennzeichen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Experimentelle Kombination von Datensätzen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Mapping in extremem Detailreichtum</a:t>
            </a:r>
          </a:p>
        </p:txBody>
      </p:sp>
    </p:spTree>
    <p:extLst>
      <p:ext uri="{BB962C8B-B14F-4D97-AF65-F5344CB8AC3E}">
        <p14:creationId xmlns:p14="http://schemas.microsoft.com/office/powerpoint/2010/main" val="2683112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553</Words>
  <Application>Microsoft Macintosh PowerPoint</Application>
  <PresentationFormat>Widescreen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MAZ Luzern CAS Datenjournalismus   Eine kleine Zeitreise </vt:lpstr>
      <vt:lpstr>Eine kleine Zeitreise</vt:lpstr>
      <vt:lpstr>2012 BBC: «Every death on every road in Great Britain 1999-2010»</vt:lpstr>
      <vt:lpstr>2013 NZZ: Das «Rössli» schlägt alle</vt:lpstr>
      <vt:lpstr>2014 NY Times: «How the Recession Reshaped the Economy»</vt:lpstr>
      <vt:lpstr>2015 The Atlantic: «The Language of the State of the Union»</vt:lpstr>
      <vt:lpstr>2016 ICIJ: «Panama Papers»</vt:lpstr>
      <vt:lpstr>2017 NY Times: «What Got Better or Worse During Obama’s Presidency»</vt:lpstr>
      <vt:lpstr>2018 Washington Post: «America is more diverse than ever — but still segregated»</vt:lpstr>
      <vt:lpstr>2019 Süddeutsche: «Anatomie einer Katastrophe»</vt:lpstr>
      <vt:lpstr>2020 Tages-Anzeiger: «Die neusten Zahlen zur Corona-Pandemie»</vt:lpstr>
      <vt:lpstr>2021 Reuters: «500,000 Lives Lost»</vt:lpstr>
      <vt:lpstr>2022 NY Times: «Trump’s Drag on Republicans Quantified: A Five-Point Penalty»</vt:lpstr>
      <vt:lpstr>Learnings in der Rückschau</vt:lpstr>
      <vt:lpstr>Learnings in der Rückschau</vt:lpstr>
      <vt:lpstr>Learnings in der Rückschau</vt:lpstr>
      <vt:lpstr>Learnings in der Rückschau</vt:lpstr>
      <vt:lpstr>Learnings in der Rückschau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Ringier Axel Springer Datenjournalismus Workshop #1  Intro</dc:title>
  <dc:creator>Simon Schmid</dc:creator>
  <cp:lastModifiedBy>Simon Schmid</cp:lastModifiedBy>
  <cp:revision>32</cp:revision>
  <dcterms:created xsi:type="dcterms:W3CDTF">2023-03-05T11:45:42Z</dcterms:created>
  <dcterms:modified xsi:type="dcterms:W3CDTF">2023-08-17T08:38:05Z</dcterms:modified>
</cp:coreProperties>
</file>